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76" r:id="rId3"/>
    <p:sldId id="309" r:id="rId4"/>
    <p:sldId id="285" r:id="rId5"/>
    <p:sldId id="288" r:id="rId6"/>
    <p:sldId id="307" r:id="rId7"/>
    <p:sldId id="289" r:id="rId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34F"/>
    <a:srgbClr val="52575B"/>
    <a:srgbClr val="2B2D30"/>
    <a:srgbClr val="C0BDBE"/>
    <a:srgbClr val="A9AD80"/>
    <a:srgbClr val="0000FF"/>
    <a:srgbClr val="FFFFFF"/>
    <a:srgbClr val="BE00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1839" autoAdjust="0"/>
  </p:normalViewPr>
  <p:slideViewPr>
    <p:cSldViewPr snapToObjects="1">
      <p:cViewPr varScale="1">
        <p:scale>
          <a:sx n="83" d="100"/>
          <a:sy n="83" d="100"/>
        </p:scale>
        <p:origin x="-1762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1" name="Picture 7" descr="logo_NardaTS_white_Bg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11138"/>
            <a:ext cx="12239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2954338" y="9461500"/>
            <a:ext cx="23320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694" tIns="46347" rIns="92694" bIns="46347" anchor="b"/>
          <a:lstStyle/>
          <a:p>
            <a:pPr algn="ctr" defTabSz="927100" eaLnBrk="0" hangingPunct="0"/>
            <a:r>
              <a:rPr lang="en-US" sz="1000"/>
              <a:t>Narda Safety Test Solutions GmbH </a:t>
            </a:r>
            <a:r>
              <a:rPr lang="en-US" sz="1000">
                <a:cs typeface="Arial" charset="0"/>
              </a:rPr>
              <a:t>©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5286375" y="9461500"/>
            <a:ext cx="1011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694" tIns="46347" rIns="92694" bIns="46347" anchor="b"/>
          <a:lstStyle/>
          <a:p>
            <a:pPr algn="r" defTabSz="927100" eaLnBrk="0" hangingPunct="0"/>
            <a:fld id="{9EDAB7E4-8401-425B-8053-D662D492E7BC}" type="slidenum">
              <a:rPr lang="en-US" sz="1000"/>
              <a:pPr algn="r" defTabSz="927100" eaLnBrk="0" hangingPunct="0"/>
              <a:t>‹#›</a:t>
            </a:fld>
            <a:endParaRPr lang="en-US" sz="1000"/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dt" idx="1"/>
          </p:nvPr>
        </p:nvSpPr>
        <p:spPr bwMode="auto">
          <a:xfrm>
            <a:off x="1322388" y="9464675"/>
            <a:ext cx="16319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94" tIns="46347" rIns="92694" bIns="46347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000"/>
            </a:lvl1pPr>
          </a:lstStyle>
          <a:p>
            <a:endParaRPr lang="en-GB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455613" y="9674225"/>
            <a:ext cx="6243637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02" tIns="46351" rIns="92702" bIns="46351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charset="0"/>
              </a:defRPr>
            </a:lvl1pPr>
            <a:lvl2pPr marL="463550" defTabSz="927100">
              <a:defRPr>
                <a:solidFill>
                  <a:schemeClr val="tx1"/>
                </a:solidFill>
                <a:latin typeface="Arial" charset="0"/>
              </a:defRPr>
            </a:lvl2pPr>
            <a:lvl3pPr marL="927100" defTabSz="927100">
              <a:defRPr>
                <a:solidFill>
                  <a:schemeClr val="tx1"/>
                </a:solidFill>
                <a:latin typeface="Arial" charset="0"/>
              </a:defRPr>
            </a:lvl3pPr>
            <a:lvl4pPr marL="1390650" defTabSz="927100">
              <a:defRPr>
                <a:solidFill>
                  <a:schemeClr val="tx1"/>
                </a:solidFill>
                <a:latin typeface="Arial" charset="0"/>
              </a:defRPr>
            </a:lvl4pPr>
            <a:lvl5pPr marL="1854200" defTabSz="927100">
              <a:defRPr>
                <a:solidFill>
                  <a:schemeClr val="tx1"/>
                </a:solidFill>
                <a:latin typeface="Arial" charset="0"/>
              </a:defRPr>
            </a:lvl5pPr>
            <a:lvl6pPr marL="2311400" defTabSz="92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8600" defTabSz="92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5800" defTabSz="92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3000" defTabSz="92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600"/>
              <a:t>® Names and Logo are registered trademarks of Narda Safety Test Solutions GmbH and L3 Communications Holdings, Inc. – Trade names are trademarks of the owners.</a:t>
            </a:r>
          </a:p>
        </p:txBody>
      </p:sp>
    </p:spTree>
    <p:extLst>
      <p:ext uri="{BB962C8B-B14F-4D97-AF65-F5344CB8AC3E}">
        <p14:creationId xmlns:p14="http://schemas.microsoft.com/office/powerpoint/2010/main" val="3224430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954338" y="9461500"/>
            <a:ext cx="23320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94" tIns="46347" rIns="92694" bIns="46347" numCol="1" anchor="b" anchorCtr="0" compatLnSpc="1">
            <a:prstTxWarp prst="textNoShape">
              <a:avLst/>
            </a:prstTxWarp>
          </a:bodyPr>
          <a:lstStyle>
            <a:lvl1pPr algn="ctr" defTabSz="927100" eaLnBrk="0" hangingPunct="0">
              <a:defRPr sz="1000"/>
            </a:lvl1pPr>
          </a:lstStyle>
          <a:p>
            <a:r>
              <a:rPr lang="en-US"/>
              <a:t>Narda Safety Test Solutions GmbH </a:t>
            </a:r>
            <a:r>
              <a:rPr lang="en-US">
                <a:cs typeface="Arial" charset="0"/>
              </a:rPr>
              <a:t>©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6375" y="9461500"/>
            <a:ext cx="1011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94" tIns="46347" rIns="92694" bIns="46347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000"/>
            </a:lvl1pPr>
          </a:lstStyle>
          <a:p>
            <a:fld id="{4B86885C-9315-4267-99BC-D4107C2E9C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dt" idx="1"/>
          </p:nvPr>
        </p:nvSpPr>
        <p:spPr bwMode="auto">
          <a:xfrm>
            <a:off x="1322388" y="9464675"/>
            <a:ext cx="16319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94" tIns="46347" rIns="92694" bIns="46347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000"/>
            </a:lvl1pPr>
          </a:lstStyle>
          <a:p>
            <a:endParaRPr lang="en-GB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5613" y="9674225"/>
            <a:ext cx="6243637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02" tIns="46351" rIns="92702" bIns="46351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charset="0"/>
              </a:defRPr>
            </a:lvl1pPr>
            <a:lvl2pPr marL="463550" defTabSz="927100">
              <a:defRPr>
                <a:solidFill>
                  <a:schemeClr val="tx1"/>
                </a:solidFill>
                <a:latin typeface="Arial" charset="0"/>
              </a:defRPr>
            </a:lvl2pPr>
            <a:lvl3pPr marL="927100" defTabSz="927100">
              <a:defRPr>
                <a:solidFill>
                  <a:schemeClr val="tx1"/>
                </a:solidFill>
                <a:latin typeface="Arial" charset="0"/>
              </a:defRPr>
            </a:lvl3pPr>
            <a:lvl4pPr marL="1390650" defTabSz="927100">
              <a:defRPr>
                <a:solidFill>
                  <a:schemeClr val="tx1"/>
                </a:solidFill>
                <a:latin typeface="Arial" charset="0"/>
              </a:defRPr>
            </a:lvl4pPr>
            <a:lvl5pPr marL="1854200" defTabSz="927100">
              <a:defRPr>
                <a:solidFill>
                  <a:schemeClr val="tx1"/>
                </a:solidFill>
                <a:latin typeface="Arial" charset="0"/>
              </a:defRPr>
            </a:lvl5pPr>
            <a:lvl6pPr marL="2311400" defTabSz="92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8600" defTabSz="92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5800" defTabSz="92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3000" defTabSz="92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600"/>
              <a:t>® Names and Logo are registered trademarks of Narda Safety Test Solutions GmbH and L3 Communications Holdings, Inc. – Trade names are trademarks of the owners.</a:t>
            </a:r>
          </a:p>
        </p:txBody>
      </p:sp>
      <p:pic>
        <p:nvPicPr>
          <p:cNvPr id="6158" name="Picture 14" descr="logo_NardaTS_white_Bg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11138"/>
            <a:ext cx="10414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15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Narda Safety Test Solutions GmbH </a:t>
            </a:r>
            <a:r>
              <a:rPr lang="en-US" smtClean="0">
                <a:cs typeface="Arial" charset="0"/>
              </a:rPr>
              <a:t>©</a:t>
            </a:r>
            <a:endParaRPr lang="en-US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6885C-9315-4267-99BC-D4107C2E9CD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1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000" y="4878000"/>
            <a:ext cx="7737475" cy="1143000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76800"/>
            <a:ext cx="5486400" cy="566738"/>
          </a:xfrm>
        </p:spPr>
        <p:txBody>
          <a:bodyPr anchor="b"/>
          <a:lstStyle>
            <a:lvl1pPr algn="l">
              <a:defRPr sz="1600" b="0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48341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320" y="1219200"/>
            <a:ext cx="5539680" cy="533400"/>
          </a:xfr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56321" y="2057400"/>
            <a:ext cx="6225479" cy="4038600"/>
          </a:xfrm>
        </p:spPr>
        <p:txBody>
          <a:bodyPr vert="eaVert"/>
          <a:lstStyle/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322" y="1809750"/>
            <a:ext cx="3619500" cy="114300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28854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4600" y="1340768"/>
            <a:ext cx="1901825" cy="4602832"/>
          </a:xfrm>
        </p:spPr>
        <p:txBody>
          <a:bodyPr vert="eaVert"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56321" y="1340768"/>
            <a:ext cx="5554662" cy="4602832"/>
          </a:xfrm>
        </p:spPr>
        <p:txBody>
          <a:bodyPr vert="eaVert"/>
          <a:lstStyle/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457700" y="3093368"/>
            <a:ext cx="3619500" cy="114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59656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52575B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320" y="1219200"/>
            <a:ext cx="4320481" cy="533400"/>
          </a:xfr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6323" y="2057400"/>
            <a:ext cx="4320478" cy="1828800"/>
          </a:xfrm>
        </p:spPr>
        <p:txBody>
          <a:bodyPr/>
          <a:lstStyle>
            <a:lvl1pPr>
              <a:defRPr sz="1600"/>
            </a:lvl1pPr>
            <a:lvl2pPr>
              <a:spcBef>
                <a:spcPts val="600"/>
              </a:spcBef>
              <a:defRPr sz="1600"/>
            </a:lvl2pPr>
            <a:lvl3pPr marL="714375" indent="-190500" defTabSz="896938">
              <a:buFont typeface="Lucida Grande"/>
              <a:buChar char="›"/>
              <a:defRPr sz="1600"/>
            </a:lvl3pPr>
            <a:lvl4pPr marL="893763" indent="-190500">
              <a:buClr>
                <a:srgbClr val="2B2D30"/>
              </a:buClr>
              <a:buFont typeface="Lucida Grande"/>
              <a:buChar char="›"/>
              <a:defRPr sz="1600"/>
            </a:lvl4pPr>
            <a:lvl5pPr marL="1162050" indent="-190500">
              <a:buClr>
                <a:srgbClr val="2B2D30"/>
              </a:buClr>
              <a:defRPr sz="1600"/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22" y="1809750"/>
            <a:ext cx="3619500" cy="1143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371600" y="4038600"/>
            <a:ext cx="3505201" cy="1905000"/>
          </a:xfrm>
        </p:spPr>
        <p:txBody>
          <a:bodyPr/>
          <a:lstStyle>
            <a:lvl1pPr marL="0" indent="180000">
              <a:buFont typeface="Lucida Grande"/>
              <a:buChar char="›"/>
              <a:defRPr/>
            </a:lvl1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5567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>
            <a:normAutofit/>
          </a:bodyPr>
          <a:lstStyle>
            <a:lvl1pPr algn="l">
              <a:defRPr sz="1600" b="0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5625" y="2057400"/>
            <a:ext cx="4549775" cy="3733800"/>
          </a:xfrm>
        </p:spPr>
        <p:txBody>
          <a:bodyPr/>
          <a:lstStyle/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322" y="1809750"/>
            <a:ext cx="3619500" cy="114300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028" y="2933405"/>
            <a:ext cx="7110344" cy="1371600"/>
          </a:xfrm>
        </p:spPr>
        <p:txBody>
          <a:bodyPr anchor="t"/>
          <a:lstStyle>
            <a:lvl1pPr algn="l">
              <a:defRPr sz="2000" b="0" cap="none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0028" y="2095204"/>
            <a:ext cx="7110344" cy="558000"/>
          </a:xfrm>
        </p:spPr>
        <p:txBody>
          <a:bodyPr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559" y="2609530"/>
            <a:ext cx="7129813" cy="225152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875377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323" y="1219200"/>
            <a:ext cx="5849937" cy="533400"/>
          </a:xfrm>
        </p:spPr>
        <p:txBody>
          <a:bodyPr wrap="square" anchor="b"/>
          <a:lstStyle>
            <a:lvl1pPr algn="l">
              <a:defRPr sz="1600" b="0">
                <a:latin typeface="Arial (Headings)"/>
                <a:cs typeface="Arial (Headings)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6323" y="2057400"/>
            <a:ext cx="3787080" cy="4038600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9120" y="2057400"/>
            <a:ext cx="4239517" cy="4038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322" y="1809750"/>
            <a:ext cx="3619500" cy="114300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917043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2139" y="2057399"/>
            <a:ext cx="3887788" cy="609601"/>
          </a:xfrm>
        </p:spPr>
        <p:txBody>
          <a:bodyPr anchor="t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6321" y="2819399"/>
            <a:ext cx="3887788" cy="32766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50843" y="2057399"/>
            <a:ext cx="4247455" cy="609601"/>
          </a:xfrm>
        </p:spPr>
        <p:txBody>
          <a:bodyPr anchor="t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0843" y="2819399"/>
            <a:ext cx="4247455" cy="32766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6321" y="1219200"/>
            <a:ext cx="5849937" cy="533400"/>
          </a:xfr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322" y="1809750"/>
            <a:ext cx="3619500" cy="114300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02160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320" y="1219200"/>
            <a:ext cx="6835080" cy="5334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322" y="1809750"/>
            <a:ext cx="3619500" cy="114300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14265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21309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2400" y="2057400"/>
            <a:ext cx="4930080" cy="3352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6321" y="2057400"/>
            <a:ext cx="3213993" cy="335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56321" y="1219200"/>
            <a:ext cx="4853879" cy="533400"/>
          </a:xfr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322" y="1809750"/>
            <a:ext cx="3619500" cy="114300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80000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56323" y="468000"/>
            <a:ext cx="6202556" cy="288000"/>
          </a:xfrm>
        </p:spPr>
        <p:txBody>
          <a:bodyPr tIns="18000" bIns="18000" anchor="t" anchorCtr="0"/>
          <a:lstStyle>
            <a:lvl1pPr algn="l"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6323" y="129600"/>
            <a:ext cx="6202556" cy="346364"/>
          </a:xfrm>
        </p:spPr>
        <p:txBody>
          <a:bodyPr tIns="18000" bIns="18000" anchor="t" anchorCtr="0"/>
          <a:lstStyle>
            <a:lvl1pPr algn="l">
              <a:defRPr sz="2400"/>
            </a:lvl1pPr>
          </a:lstStyle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147976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9144000" cy="393651"/>
          </a:xfrm>
          <a:prstGeom prst="rect">
            <a:avLst/>
          </a:prstGeom>
          <a:solidFill>
            <a:srgbClr val="2B2D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6321" y="2057400"/>
            <a:ext cx="454907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6728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556321" y="1219200"/>
            <a:ext cx="454907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Mastertitelformat bearbeiten</a:t>
            </a:r>
          </a:p>
        </p:txBody>
      </p:sp>
      <p:pic>
        <p:nvPicPr>
          <p:cNvPr id="9" name="Picture 8" descr="narda02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5200" y="162560"/>
            <a:ext cx="1466850" cy="586740"/>
          </a:xfrm>
          <a:prstGeom prst="rect">
            <a:avLst/>
          </a:prstGeom>
        </p:spPr>
      </p:pic>
      <p:pic>
        <p:nvPicPr>
          <p:cNvPr id="10" name="Picture 9" descr="parabolica.ep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520" y="6096000"/>
            <a:ext cx="381000" cy="571500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58879" y="6470673"/>
            <a:ext cx="2133600" cy="24447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2710A37-D6EA-1B4F-B663-F607DF225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30000"/>
        </a:spcAft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52425" algn="l" rtl="0" eaLnBrk="1" fontAlgn="base" hangingPunct="1">
        <a:spcBef>
          <a:spcPct val="0"/>
        </a:spcBef>
        <a:spcAft>
          <a:spcPct val="20000"/>
        </a:spcAft>
        <a:buClr>
          <a:schemeClr val="bg1"/>
        </a:buClr>
        <a:buFont typeface="Lucida Grande"/>
        <a:buChar char="›"/>
        <a:defRPr sz="1600">
          <a:solidFill>
            <a:schemeClr val="tx1"/>
          </a:solidFill>
          <a:latin typeface="+mn-lt"/>
        </a:defRPr>
      </a:lvl2pPr>
      <a:lvl3pPr marL="714375" indent="-190500" algn="l" defTabSz="715963" rtl="0" eaLnBrk="1" fontAlgn="base" hangingPunct="1">
        <a:spcBef>
          <a:spcPct val="0"/>
        </a:spcBef>
        <a:spcAft>
          <a:spcPct val="15000"/>
        </a:spcAft>
        <a:buClr>
          <a:schemeClr val="bg1"/>
        </a:buClr>
        <a:buFont typeface="Lucida Grande"/>
        <a:buChar char="›"/>
        <a:defRPr sz="1600">
          <a:solidFill>
            <a:schemeClr val="tx1"/>
          </a:solidFill>
          <a:latin typeface="+mn-lt"/>
        </a:defRPr>
      </a:lvl3pPr>
      <a:lvl4pPr marL="893763" indent="-1905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Lucida Grande"/>
        <a:buChar char="›"/>
        <a:defRPr sz="1600">
          <a:solidFill>
            <a:schemeClr val="tx1"/>
          </a:solidFill>
          <a:latin typeface="+mn-lt"/>
        </a:defRPr>
      </a:lvl4pPr>
      <a:lvl5pPr marL="1162050" indent="-1905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Lucida Grande"/>
        <a:buChar char="›"/>
        <a:tabLst>
          <a:tab pos="1165225" algn="l"/>
        </a:tabLst>
        <a:defRPr sz="1600">
          <a:solidFill>
            <a:schemeClr val="tx1"/>
          </a:solidFill>
          <a:latin typeface="+mn-lt"/>
        </a:defRPr>
      </a:lvl5pPr>
      <a:lvl6pPr marL="2109788" indent="-1905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566988" indent="-1905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024188" indent="-1905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481388" indent="-1905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BAEE-B0F8-4849-AB37-FD378415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0" kern="1200">
          <a:solidFill>
            <a:srgbClr val="52575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›"/>
        <a:defRPr sz="1600" kern="1200">
          <a:solidFill>
            <a:srgbClr val="52575B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›"/>
        <a:defRPr sz="1600" kern="1200">
          <a:solidFill>
            <a:srgbClr val="52575B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›"/>
        <a:defRPr sz="1600" kern="1200">
          <a:solidFill>
            <a:srgbClr val="52575B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›"/>
        <a:defRPr sz="1600" kern="1200">
          <a:solidFill>
            <a:srgbClr val="52575B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›"/>
        <a:defRPr sz="1600" kern="1200">
          <a:solidFill>
            <a:srgbClr val="52575B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Title_Ima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35" y="857232"/>
            <a:ext cx="7652730" cy="489725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5248284"/>
            <a:ext cx="9144000" cy="381000"/>
          </a:xfrm>
        </p:spPr>
        <p:txBody>
          <a:bodyPr/>
          <a:lstStyle/>
          <a:p>
            <a:pPr algn="ctr"/>
            <a:r>
              <a:rPr lang="ru-RU" sz="1800" dirty="0"/>
              <a:t>Контроль и  анализ спутниковых сигналов с помощью оборудования </a:t>
            </a:r>
            <a:r>
              <a:rPr lang="en-US" sz="1800" dirty="0" err="1"/>
              <a:t>Narda</a:t>
            </a:r>
            <a:r>
              <a:rPr lang="en-US" sz="1800" dirty="0"/>
              <a:t> Test Solution</a:t>
            </a:r>
            <a:endParaRPr lang="en-US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2814" r="8950"/>
          <a:stretch/>
        </p:blipFill>
        <p:spPr bwMode="auto">
          <a:xfrm>
            <a:off x="4068802" y="2057400"/>
            <a:ext cx="5075198" cy="438886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6323" y="2057400"/>
            <a:ext cx="4320478" cy="4388862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Представление компании</a:t>
            </a:r>
            <a:r>
              <a:rPr lang="en-US" dirty="0" smtClean="0"/>
              <a:t> </a:t>
            </a:r>
            <a:r>
              <a:rPr lang="en-US" dirty="0" err="1" smtClean="0"/>
              <a:t>Narda</a:t>
            </a:r>
            <a:endParaRPr lang="en-US" dirty="0" smtClean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Основные характеристик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анализаторов</a:t>
            </a:r>
            <a:r>
              <a:rPr lang="ru-RU" dirty="0" smtClean="0"/>
              <a:t> </a:t>
            </a:r>
            <a:r>
              <a:rPr lang="en-US" dirty="0" err="1" smtClean="0"/>
              <a:t>Narda</a:t>
            </a:r>
            <a:r>
              <a:rPr lang="ru-RU" dirty="0" smtClean="0"/>
              <a:t> </a:t>
            </a:r>
            <a:r>
              <a:rPr lang="en-US" dirty="0" smtClean="0"/>
              <a:t>IDA-3106 </a:t>
            </a:r>
            <a:r>
              <a:rPr lang="ru-RU" dirty="0" smtClean="0"/>
              <a:t>и </a:t>
            </a:r>
            <a:r>
              <a:rPr lang="en-US" dirty="0" smtClean="0"/>
              <a:t>NRA</a:t>
            </a:r>
            <a:endParaRPr lang="en-US" dirty="0" smtClean="0">
              <a:solidFill>
                <a:srgbClr val="D1234F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Анализаторы </a:t>
            </a:r>
            <a:r>
              <a:rPr lang="en-US" dirty="0" err="1" smtClean="0"/>
              <a:t>Narda</a:t>
            </a:r>
            <a:r>
              <a:rPr lang="ru-RU" dirty="0" smtClean="0"/>
              <a:t> в трех шагах</a:t>
            </a:r>
            <a:endParaRPr lang="en-US" dirty="0">
              <a:solidFill>
                <a:srgbClr val="D1234F"/>
              </a:solidFill>
            </a:endParaRPr>
          </a:p>
          <a:p>
            <a:r>
              <a:rPr lang="ru-RU" dirty="0"/>
              <a:t>- </a:t>
            </a:r>
            <a:r>
              <a:rPr lang="ru-RU" dirty="0" smtClean="0"/>
              <a:t>   определение </a:t>
            </a:r>
            <a:r>
              <a:rPr lang="ru-RU" dirty="0"/>
              <a:t>сигнала</a:t>
            </a:r>
          </a:p>
          <a:p>
            <a:r>
              <a:rPr lang="ru-RU" dirty="0"/>
              <a:t>- </a:t>
            </a:r>
            <a:r>
              <a:rPr lang="ru-RU" dirty="0" smtClean="0"/>
              <a:t>   анализ </a:t>
            </a:r>
            <a:r>
              <a:rPr lang="ru-RU" dirty="0"/>
              <a:t>сигнала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локализация сигнала</a:t>
            </a:r>
          </a:p>
          <a:p>
            <a:endParaRPr lang="ru-RU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ru-RU" dirty="0" smtClean="0"/>
              <a:t>4. Выводы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710A37-D6EA-1B4F-B663-F607DF22564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4" descr="NRA_frontal_RGB_DinA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980728"/>
            <a:ext cx="403846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01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813" r="2300" b="5944"/>
          <a:stretch/>
        </p:blipFill>
        <p:spPr bwMode="auto">
          <a:xfrm>
            <a:off x="5589505" y="4159038"/>
            <a:ext cx="3539266" cy="23209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710A37-D6EA-1B4F-B663-F607DF2256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63952"/>
            <a:ext cx="2439147" cy="174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2498" r="2956"/>
          <a:stretch/>
        </p:blipFill>
        <p:spPr bwMode="auto">
          <a:xfrm>
            <a:off x="4990663" y="843745"/>
            <a:ext cx="4138108" cy="304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02" y="3577384"/>
            <a:ext cx="2880320" cy="164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556320" y="172512"/>
            <a:ext cx="6202556" cy="288000"/>
          </a:xfrm>
        </p:spPr>
        <p:txBody>
          <a:bodyPr/>
          <a:lstStyle/>
          <a:p>
            <a:r>
              <a:rPr lang="ru-RU" dirty="0" smtClean="0"/>
              <a:t>Весь спектр измерительного оборудования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2814" r="8950"/>
          <a:stretch/>
        </p:blipFill>
        <p:spPr bwMode="auto">
          <a:xfrm>
            <a:off x="460175" y="1124744"/>
            <a:ext cx="2315291" cy="200218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Picture 8" descr="http://ts4.mm.bing.net/th?id=H.5044539077233059&amp;w=209&amp;h=143&amp;c=7&amp;rs=1&amp;pid=1.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24305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RA_frontal_RGB_DinA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74" y="3126930"/>
            <a:ext cx="3240980" cy="12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610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2814" r="8950"/>
          <a:stretch/>
        </p:blipFill>
        <p:spPr bwMode="auto">
          <a:xfrm>
            <a:off x="6103033" y="2420888"/>
            <a:ext cx="2789446" cy="24122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характеристики</a:t>
            </a:r>
            <a:endParaRPr lang="en-US" strike="sng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710A37-D6EA-1B4F-B663-F607DF225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6322" y="2057400"/>
            <a:ext cx="7560000" cy="4179912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en-US" dirty="0" smtClean="0"/>
              <a:t>IDA </a:t>
            </a:r>
            <a:r>
              <a:rPr lang="ru-RU" dirty="0" smtClean="0">
                <a:solidFill>
                  <a:srgbClr val="D1234F"/>
                </a:solidFill>
              </a:rPr>
              <a:t>3106</a:t>
            </a:r>
            <a:r>
              <a:rPr lang="en-US" dirty="0" smtClean="0"/>
              <a:t> </a:t>
            </a:r>
            <a:r>
              <a:rPr lang="ru-RU" dirty="0" smtClean="0"/>
              <a:t>многофункциональны мобильный анализатор спектра</a:t>
            </a:r>
            <a:endParaRPr lang="en-US" b="1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tx1"/>
              </a:buClr>
              <a:buFontTx/>
              <a:buChar char="›"/>
            </a:pPr>
            <a:r>
              <a:rPr lang="ru-RU" dirty="0" smtClean="0"/>
              <a:t>Высокая скорость сканирования </a:t>
            </a:r>
            <a:r>
              <a:rPr lang="en-US" dirty="0" smtClean="0"/>
              <a:t>12 </a:t>
            </a:r>
            <a:r>
              <a:rPr lang="ru-RU" dirty="0" smtClean="0"/>
              <a:t>ГГц</a:t>
            </a:r>
            <a:r>
              <a:rPr lang="en-US" dirty="0" smtClean="0"/>
              <a:t>/</a:t>
            </a:r>
            <a:r>
              <a:rPr lang="ru-RU" dirty="0" smtClean="0"/>
              <a:t>с</a:t>
            </a:r>
            <a:endParaRPr lang="en-US" dirty="0" smtClean="0"/>
          </a:p>
          <a:p>
            <a:pPr>
              <a:buClr>
                <a:schemeClr val="tx1"/>
              </a:buClr>
            </a:pPr>
            <a:endParaRPr lang="en-US" dirty="0"/>
          </a:p>
          <a:p>
            <a:pPr marL="285750" indent="-285750">
              <a:buClr>
                <a:schemeClr val="tx1"/>
              </a:buClr>
              <a:buFontTx/>
              <a:buChar char="›"/>
            </a:pPr>
            <a:r>
              <a:rPr lang="ru-RU" dirty="0" smtClean="0"/>
              <a:t>Самый легкий в своем классе меньше</a:t>
            </a:r>
            <a:r>
              <a:rPr lang="en-US" dirty="0" smtClean="0"/>
              <a:t> </a:t>
            </a:r>
            <a:r>
              <a:rPr lang="en-US" dirty="0"/>
              <a:t>3 </a:t>
            </a:r>
            <a:r>
              <a:rPr lang="ru-RU" dirty="0" smtClean="0"/>
              <a:t>Кг, оптимален для 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«полевого» использования</a:t>
            </a:r>
            <a:endParaRPr lang="en-US" dirty="0" smtClean="0"/>
          </a:p>
          <a:p>
            <a:pPr marL="285750" indent="-285750">
              <a:buClr>
                <a:schemeClr val="tx1"/>
              </a:buClr>
              <a:buFontTx/>
              <a:buChar char="›"/>
            </a:pPr>
            <a:r>
              <a:rPr lang="ru-RU" dirty="0" smtClean="0"/>
              <a:t>Уровень собственного шума </a:t>
            </a:r>
            <a:r>
              <a:rPr lang="en-US" dirty="0" smtClean="0"/>
              <a:t>7 </a:t>
            </a:r>
            <a:r>
              <a:rPr lang="ru-RU" dirty="0" smtClean="0"/>
              <a:t>ДБ</a:t>
            </a:r>
            <a:endParaRPr lang="en-US" dirty="0" smtClean="0"/>
          </a:p>
          <a:p>
            <a:pPr marL="285750" indent="-285750">
              <a:buClr>
                <a:schemeClr val="tx1"/>
              </a:buClr>
              <a:buFontTx/>
              <a:buChar char="›"/>
            </a:pPr>
            <a:endParaRPr lang="en-US" dirty="0"/>
          </a:p>
          <a:p>
            <a:pPr marL="285750" indent="-285750">
              <a:buClr>
                <a:schemeClr val="tx1"/>
              </a:buClr>
              <a:buFontTx/>
              <a:buChar char="›"/>
            </a:pPr>
            <a:r>
              <a:rPr lang="ru-RU" dirty="0" smtClean="0"/>
              <a:t>Новая технология локализации</a:t>
            </a:r>
            <a:endParaRPr lang="en-US" dirty="0" smtClean="0"/>
          </a:p>
          <a:p>
            <a:pPr marL="285750" indent="-285750">
              <a:buClr>
                <a:schemeClr val="tx1"/>
              </a:buClr>
              <a:buFontTx/>
              <a:buChar char="›"/>
            </a:pPr>
            <a:endParaRPr lang="en-US" dirty="0"/>
          </a:p>
          <a:p>
            <a:pPr marL="285750" indent="-285750">
              <a:buClr>
                <a:schemeClr val="tx1"/>
              </a:buClr>
              <a:buFontTx/>
              <a:buChar char="›"/>
            </a:pPr>
            <a:r>
              <a:rPr lang="ru-RU" dirty="0" smtClean="0"/>
              <a:t>Анализ и обработка </a:t>
            </a:r>
            <a:r>
              <a:rPr lang="en-US" dirty="0" smtClean="0"/>
              <a:t>I/Q </a:t>
            </a:r>
            <a:r>
              <a:rPr lang="ru-RU" dirty="0" smtClean="0"/>
              <a:t>данных, режим спектр анализатора реального времени</a:t>
            </a:r>
            <a:endParaRPr lang="en-US" dirty="0" smtClean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556323" y="129600"/>
            <a:ext cx="6202556" cy="346364"/>
          </a:xfrm>
        </p:spPr>
        <p:txBody>
          <a:bodyPr/>
          <a:lstStyle/>
          <a:p>
            <a:r>
              <a:rPr lang="ru-RU" b="1" dirty="0" smtClean="0"/>
              <a:t> Анализатор </a:t>
            </a:r>
            <a:r>
              <a:rPr lang="en-US" b="1" dirty="0" smtClean="0"/>
              <a:t>IDA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D1234F"/>
                </a:solidFill>
              </a:rPr>
              <a:t>3106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0701"/>
            <a:ext cx="1202436" cy="5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2457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</a:t>
            </a:r>
            <a:endParaRPr lang="en-US" strike="sng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710A37-D6EA-1B4F-B663-F607DF225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19" y="2858917"/>
            <a:ext cx="4680520" cy="352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556322" y="2057400"/>
            <a:ext cx="7560000" cy="4179912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ru-RU" b="1" dirty="0" smtClean="0"/>
              <a:t>Анализ </a:t>
            </a:r>
            <a:r>
              <a:rPr lang="en-US" b="1" dirty="0" smtClean="0"/>
              <a:t>I/Q </a:t>
            </a:r>
            <a:r>
              <a:rPr lang="ru-RU" b="1" dirty="0" smtClean="0"/>
              <a:t>данных</a:t>
            </a:r>
            <a:r>
              <a:rPr lang="en-US" b="1" dirty="0" smtClean="0"/>
              <a:t> </a:t>
            </a:r>
            <a:r>
              <a:rPr lang="ru-RU" dirty="0" smtClean="0"/>
              <a:t>на уровне лабораторных анализатор спектра</a:t>
            </a:r>
            <a:r>
              <a:rPr lang="en-US" dirty="0" smtClean="0"/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pPr>
              <a:buClr>
                <a:schemeClr val="tx1"/>
              </a:buClr>
            </a:pPr>
            <a:r>
              <a:rPr lang="ru-RU" dirty="0" smtClean="0"/>
              <a:t>Анализ и сохранения </a:t>
            </a:r>
            <a:r>
              <a:rPr lang="en-US" dirty="0" smtClean="0"/>
              <a:t>I/Q </a:t>
            </a:r>
            <a:r>
              <a:rPr lang="ru-RU" dirty="0" smtClean="0"/>
              <a:t>данных в реальном времени</a:t>
            </a:r>
            <a:endParaRPr lang="en-US" dirty="0" smtClean="0"/>
          </a:p>
          <a:p>
            <a:pPr>
              <a:buClr>
                <a:schemeClr val="tx1"/>
              </a:buClr>
            </a:pPr>
            <a:endParaRPr lang="ru-RU" dirty="0"/>
          </a:p>
          <a:p>
            <a:pPr>
              <a:buClr>
                <a:schemeClr val="tx1"/>
              </a:buClr>
            </a:pPr>
            <a:r>
              <a:rPr lang="ru-RU" dirty="0" smtClean="0"/>
              <a:t>Различные режимы</a:t>
            </a:r>
            <a:r>
              <a:rPr lang="en-US" dirty="0" smtClean="0"/>
              <a:t>:</a:t>
            </a:r>
            <a:endParaRPr lang="en-US" dirty="0" smtClean="0"/>
          </a:p>
          <a:p>
            <a:pPr marL="285750" indent="-285750">
              <a:buClr>
                <a:schemeClr val="tx1"/>
              </a:buClr>
              <a:buFontTx/>
              <a:buChar char="›"/>
            </a:pPr>
            <a:r>
              <a:rPr lang="en-US" dirty="0" smtClean="0"/>
              <a:t>I/Q </a:t>
            </a:r>
          </a:p>
          <a:p>
            <a:pPr marL="285750" indent="-285750">
              <a:buClr>
                <a:schemeClr val="tx1"/>
              </a:buClr>
              <a:buFontTx/>
              <a:buChar char="›"/>
            </a:pPr>
            <a:r>
              <a:rPr lang="en-US" dirty="0" smtClean="0"/>
              <a:t>Magnitude</a:t>
            </a:r>
            <a:endParaRPr lang="en-US" dirty="0" smtClean="0"/>
          </a:p>
          <a:p>
            <a:pPr marL="285750" indent="-285750">
              <a:buClr>
                <a:schemeClr val="tx1"/>
              </a:buClr>
              <a:buFontTx/>
              <a:buChar char="›"/>
            </a:pPr>
            <a:r>
              <a:rPr lang="en-US" dirty="0" err="1" smtClean="0"/>
              <a:t>HiRes</a:t>
            </a:r>
            <a:r>
              <a:rPr lang="en-US" dirty="0" smtClean="0"/>
              <a:t> Spectrogram Full</a:t>
            </a:r>
          </a:p>
          <a:p>
            <a:pPr marL="285750" indent="-285750">
              <a:buClr>
                <a:schemeClr val="tx1"/>
              </a:buClr>
              <a:buFontTx/>
              <a:buChar char="›"/>
            </a:pPr>
            <a:r>
              <a:rPr lang="en-US" dirty="0" err="1" smtClean="0"/>
              <a:t>HiRes</a:t>
            </a:r>
            <a:r>
              <a:rPr lang="en-US" dirty="0" smtClean="0"/>
              <a:t> Spectrogram Zoom</a:t>
            </a:r>
          </a:p>
          <a:p>
            <a:pPr marL="285750" indent="-285750">
              <a:buClr>
                <a:schemeClr val="tx1"/>
              </a:buClr>
              <a:buFontTx/>
              <a:buChar char="›"/>
            </a:pPr>
            <a:r>
              <a:rPr lang="en-US" dirty="0" smtClean="0"/>
              <a:t>Persistence Spectrum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 marL="285750" indent="-285750">
              <a:buClr>
                <a:schemeClr val="tx1"/>
              </a:buClr>
              <a:buFontTx/>
              <a:buChar char="›"/>
            </a:pPr>
            <a:endParaRPr lang="en-US" dirty="0" smtClean="0"/>
          </a:p>
        </p:txBody>
      </p:sp>
      <p:sp>
        <p:nvSpPr>
          <p:cNvPr id="9" name="Textplatzhalter 6"/>
          <p:cNvSpPr txBox="1">
            <a:spLocks/>
          </p:cNvSpPr>
          <p:nvPr/>
        </p:nvSpPr>
        <p:spPr bwMode="auto">
          <a:xfrm>
            <a:off x="708723" y="282000"/>
            <a:ext cx="6202556" cy="34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000" rIns="91440" bIns="18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30000"/>
              </a:spcAft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35242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Lucida Grande"/>
              <a:buChar char="›"/>
              <a:defRPr sz="1600">
                <a:solidFill>
                  <a:schemeClr val="tx1"/>
                </a:solidFill>
                <a:latin typeface="+mn-lt"/>
              </a:defRPr>
            </a:lvl2pPr>
            <a:lvl3pPr marL="714375" indent="-190500" algn="l" defTabSz="715963" rtl="0" eaLnBrk="1" fontAlgn="base" hangingPunct="1">
              <a:spcBef>
                <a:spcPct val="0"/>
              </a:spcBef>
              <a:spcAft>
                <a:spcPct val="15000"/>
              </a:spcAft>
              <a:buClr>
                <a:schemeClr val="bg1"/>
              </a:buClr>
              <a:buFont typeface="Lucida Grande"/>
              <a:buChar char="›"/>
              <a:defRPr sz="1600">
                <a:solidFill>
                  <a:schemeClr val="tx1"/>
                </a:solidFill>
                <a:latin typeface="+mn-lt"/>
              </a:defRPr>
            </a:lvl3pPr>
            <a:lvl4pPr marL="8937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Lucida Grande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  <a:lvl5pPr marL="11620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Lucida Grande"/>
              <a:buChar char="›"/>
              <a:tabLst>
                <a:tab pos="116522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21097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66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0241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813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 Анализатор </a:t>
            </a:r>
            <a:r>
              <a:rPr lang="en-US" b="1" kern="0" dirty="0" smtClean="0"/>
              <a:t>IDA</a:t>
            </a:r>
            <a:r>
              <a:rPr lang="en-US" kern="0" dirty="0" smtClean="0"/>
              <a:t> </a:t>
            </a:r>
            <a:r>
              <a:rPr lang="ru-RU" b="1" kern="0" dirty="0" smtClean="0">
                <a:solidFill>
                  <a:srgbClr val="D1234F"/>
                </a:solidFill>
              </a:rPr>
              <a:t>3106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3515697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710A37-D6EA-1B4F-B663-F607DF225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39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/>
              <a:t>Анализатор </a:t>
            </a:r>
            <a:r>
              <a:rPr lang="en-US" b="1" kern="0" dirty="0"/>
              <a:t>IDA</a:t>
            </a:r>
            <a:r>
              <a:rPr lang="en-US" kern="0" dirty="0"/>
              <a:t> </a:t>
            </a:r>
            <a:r>
              <a:rPr lang="ru-RU" b="1" kern="0" dirty="0" smtClean="0">
                <a:solidFill>
                  <a:srgbClr val="D1234F"/>
                </a:solidFill>
              </a:rPr>
              <a:t>3106 </a:t>
            </a:r>
            <a:r>
              <a:rPr lang="ru-RU" b="1" kern="0" dirty="0" smtClean="0">
                <a:solidFill>
                  <a:schemeClr val="accent4"/>
                </a:solidFill>
              </a:rPr>
              <a:t>и </a:t>
            </a:r>
            <a:r>
              <a:rPr lang="en-US" b="1" kern="0" dirty="0" smtClean="0">
                <a:solidFill>
                  <a:schemeClr val="accent4"/>
                </a:solidFill>
              </a:rPr>
              <a:t>NRA </a:t>
            </a:r>
            <a:r>
              <a:rPr lang="en-US" b="1" kern="0" dirty="0" smtClean="0">
                <a:solidFill>
                  <a:srgbClr val="D1234F"/>
                </a:solidFill>
              </a:rPr>
              <a:t>6000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4" y="3645024"/>
            <a:ext cx="5476592" cy="2364260"/>
          </a:xfrm>
          <a:prstGeom prst="rect">
            <a:avLst/>
          </a:prstGeom>
        </p:spPr>
      </p:pic>
      <p:pic>
        <p:nvPicPr>
          <p:cNvPr id="11" name="Picture 2" descr="V:\Organisatorisches\Projekte - intern\36_Launch_IDA_2_0_Kü\Bilder Seifried\LTE_Mobilfunk\B-0062_00132_Screen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" y="897232"/>
            <a:ext cx="294770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V:\Organisatorisches\Projekte - intern\36_Launch_IDA_2_0_Kü\Bilder Seifried\LTE_Mobilfunk\B-0062_00133_Screensh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74" y="1700808"/>
            <a:ext cx="294770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:\Organisatorisches\Projekte - intern\36_Launch_IDA_2_0_Kü\Bilder Seifried\LTE_Mobilfunk\B-0062_00145_Screensh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72" y="958736"/>
            <a:ext cx="29477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:\C-0005_00191_Screensho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72" y="2890856"/>
            <a:ext cx="294770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80" y="4715968"/>
            <a:ext cx="2951099" cy="17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4800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rda_test_master_EN">
  <a:themeElements>
    <a:clrScheme name="Custom 2">
      <a:dk1>
        <a:srgbClr val="52575B"/>
      </a:dk1>
      <a:lt1>
        <a:srgbClr val="52575B"/>
      </a:lt1>
      <a:dk2>
        <a:srgbClr val="FFE600"/>
      </a:dk2>
      <a:lt2>
        <a:srgbClr val="808080"/>
      </a:lt2>
      <a:accent1>
        <a:srgbClr val="CC02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_NRA_IDA_2011_08_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NRA_IDA_2011_08_09 1">
        <a:dk1>
          <a:srgbClr val="000000"/>
        </a:dk1>
        <a:lt1>
          <a:srgbClr val="FFFFFF"/>
        </a:lt1>
        <a:dk2>
          <a:srgbClr val="FFE600"/>
        </a:dk2>
        <a:lt2>
          <a:srgbClr val="808080"/>
        </a:lt2>
        <a:accent1>
          <a:srgbClr val="CC02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narda_test_master_EN</Template>
  <TotalTime>837</TotalTime>
  <Words>120</Words>
  <Application>Microsoft Office PowerPoint</Application>
  <PresentationFormat>Экран (4:3)</PresentationFormat>
  <Paragraphs>43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narda_test_master_EN</vt:lpstr>
      <vt:lpstr>Office Theme</vt:lpstr>
      <vt:lpstr>Презентация PowerPoint</vt:lpstr>
      <vt:lpstr>Содержание</vt:lpstr>
      <vt:lpstr>Презентация PowerPoint</vt:lpstr>
      <vt:lpstr>Основные характеристики</vt:lpstr>
      <vt:lpstr>Основные характеристики</vt:lpstr>
      <vt:lpstr>Презентация PowerPoint</vt:lpstr>
    </vt:vector>
  </TitlesOfParts>
  <Company>Narda Safety Test Solutions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Sobig Emma (FN) @ MWG - NARDA-DE</dc:creator>
  <cp:lastModifiedBy>YRA</cp:lastModifiedBy>
  <cp:revision>40</cp:revision>
  <cp:lastPrinted>2013-10-31T09:50:51Z</cp:lastPrinted>
  <dcterms:created xsi:type="dcterms:W3CDTF">2014-01-22T10:17:36Z</dcterms:created>
  <dcterms:modified xsi:type="dcterms:W3CDTF">2014-08-11T04:09:58Z</dcterms:modified>
</cp:coreProperties>
</file>